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317" r:id="rId3"/>
    <p:sldId id="308" r:id="rId4"/>
    <p:sldId id="318" r:id="rId5"/>
    <p:sldId id="257" r:id="rId6"/>
    <p:sldId id="258" r:id="rId7"/>
    <p:sldId id="259" r:id="rId8"/>
    <p:sldId id="260" r:id="rId9"/>
    <p:sldId id="262" r:id="rId10"/>
    <p:sldId id="261" r:id="rId11"/>
    <p:sldId id="263" r:id="rId12"/>
    <p:sldId id="264" r:id="rId13"/>
    <p:sldId id="265" r:id="rId14"/>
    <p:sldId id="266" r:id="rId15"/>
    <p:sldId id="267" r:id="rId16"/>
    <p:sldId id="269" r:id="rId17"/>
    <p:sldId id="270" r:id="rId18"/>
    <p:sldId id="271" r:id="rId19"/>
    <p:sldId id="272" r:id="rId20"/>
    <p:sldId id="274" r:id="rId21"/>
    <p:sldId id="273" r:id="rId22"/>
    <p:sldId id="275" r:id="rId23"/>
    <p:sldId id="321" r:id="rId24"/>
    <p:sldId id="322" r:id="rId25"/>
    <p:sldId id="276" r:id="rId26"/>
    <p:sldId id="277" r:id="rId27"/>
    <p:sldId id="278" r:id="rId28"/>
    <p:sldId id="279" r:id="rId29"/>
    <p:sldId id="280" r:id="rId30"/>
    <p:sldId id="287" r:id="rId31"/>
    <p:sldId id="285" r:id="rId32"/>
    <p:sldId id="288" r:id="rId33"/>
    <p:sldId id="289" r:id="rId34"/>
    <p:sldId id="290" r:id="rId35"/>
    <p:sldId id="291" r:id="rId36"/>
    <p:sldId id="292" r:id="rId37"/>
    <p:sldId id="293" r:id="rId38"/>
    <p:sldId id="294" r:id="rId39"/>
    <p:sldId id="295" r:id="rId40"/>
    <p:sldId id="286" r:id="rId41"/>
    <p:sldId id="282" r:id="rId42"/>
    <p:sldId id="309" r:id="rId43"/>
    <p:sldId id="314" r:id="rId44"/>
    <p:sldId id="297" r:id="rId45"/>
    <p:sldId id="300" r:id="rId46"/>
    <p:sldId id="298" r:id="rId47"/>
    <p:sldId id="299" r:id="rId48"/>
    <p:sldId id="313" r:id="rId49"/>
    <p:sldId id="323" r:id="rId50"/>
    <p:sldId id="305" r:id="rId51"/>
    <p:sldId id="306" r:id="rId52"/>
    <p:sldId id="296" r:id="rId53"/>
    <p:sldId id="283" r:id="rId54"/>
    <p:sldId id="302" r:id="rId55"/>
    <p:sldId id="319" r:id="rId56"/>
    <p:sldId id="320" r:id="rId57"/>
    <p:sldId id="303" r:id="rId58"/>
    <p:sldId id="304" r:id="rId59"/>
    <p:sldId id="301" r:id="rId60"/>
    <p:sldId id="316" r:id="rId61"/>
    <p:sldId id="311" r:id="rId62"/>
    <p:sldId id="312" r:id="rId63"/>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15"/>
    <p:restoredTop sz="75452"/>
  </p:normalViewPr>
  <p:slideViewPr>
    <p:cSldViewPr snapToGrid="0">
      <p:cViewPr varScale="1">
        <p:scale>
          <a:sx n="85" d="100"/>
          <a:sy n="85" d="100"/>
        </p:scale>
        <p:origin x="184"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17/01/2024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three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3477488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In the survey, I saw that one of you has not gotten a </a:t>
            </a:r>
            <a:r>
              <a:rPr lang="en-GB" dirty="0" err="1"/>
              <a:t>Github</a:t>
            </a:r>
            <a:r>
              <a:rPr lang="en-GB" dirty="0"/>
              <a:t> account. Now is the time to get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so that I can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master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2953724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53</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54</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59</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60</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62</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imagine we had two copies of some code, and you wanted to see what the difference was between them. How would we do it? You could open both files in the editor side by side, look at one then look at the other to spot the differences, but that's super error-prone. We're human and by comparing with our eyes we are bound to miss some differences. </a:t>
            </a:r>
          </a:p>
          <a:p>
            <a:pPr marL="228600" indent="-228600">
              <a:buFont typeface="+mj-lt"/>
              <a:buAutoNum type="arabicPeriod"/>
            </a:pPr>
            <a:r>
              <a:rPr lang="en-GB" dirty="0"/>
              <a:t>Fortunately, there's a better way. You can use some nifty tools that will do this automatically.</a:t>
            </a:r>
            <a:r>
              <a:rPr lang="en-BE" dirty="0"/>
              <a:t> diff – helps us locate what has the differences between two files. This is called diffing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37976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into the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39849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png"/><Relationship Id="rId4" Type="http://schemas.openxmlformats.org/officeDocument/2006/relationships/image" Target="../media/image19.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5.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6.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hyperlink" Target="https://git-scm.com/book/en/v2/Git-Basics-Viewing-the-Commit-History" TargetMode="External"/><Relationship Id="rId3" Type="http://schemas.openxmlformats.org/officeDocument/2006/relationships/hyperlink" Target="https://git-scm.com/book/en/v2/Git-Branching-Basic-Branching-and-Merging" TargetMode="External"/><Relationship Id="rId7" Type="http://schemas.openxmlformats.org/officeDocument/2006/relationships/hyperlink" Target="https://git-scm.com/docs/git-merge" TargetMode="External"/><Relationship Id="rId2" Type="http://schemas.openxmlformats.org/officeDocument/2006/relationships/hyperlink" Target="https://git-scm.com/docs/git-branch" TargetMode="External"/><Relationship Id="rId1" Type="http://schemas.openxmlformats.org/officeDocument/2006/relationships/slideLayout" Target="../slideLayouts/slideLayout2.xml"/><Relationship Id="rId6" Type="http://schemas.openxmlformats.org/officeDocument/2006/relationships/hyperlink" Target="https://git-scm.com/docs/git-checkout#Documentation/git-checkout.txt--bltnewbranchgt" TargetMode="External"/><Relationship Id="rId5" Type="http://schemas.openxmlformats.org/officeDocument/2006/relationships/hyperlink" Target="https://git-scm.com/docs/git-checkout" TargetMode="External"/><Relationship Id="rId4" Type="http://schemas.openxmlformats.org/officeDocument/2006/relationships/hyperlink" Target="https://git-scm.com/docs/git-branch#Documentation/git-branch.txt--D" TargetMode="External"/><Relationship Id="rId9" Type="http://schemas.openxmlformats.org/officeDocument/2006/relationships/hyperlink" Target="https://git-scm.com/book/en/v2/Git-Branching-Rebas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5.png"/><Relationship Id="rId7" Type="http://schemas.openxmlformats.org/officeDocument/2006/relationships/image" Target="../media/image68.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59.jpeg"/><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jpeg"/><Relationship Id="rId4" Type="http://schemas.openxmlformats.org/officeDocument/2006/relationships/image" Target="../media/image83.png"/><Relationship Id="rId9"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8.png"/><Relationship Id="rId7"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 Id="rId9" Type="http://schemas.openxmlformats.org/officeDocument/2006/relationships/image" Target="../media/image101.jpeg"/></Relationships>
</file>

<file path=ppt/slides/_rels/slide4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jpeg"/><Relationship Id="rId5" Type="http://schemas.openxmlformats.org/officeDocument/2006/relationships/image" Target="../media/image104.jpeg"/><Relationship Id="rId10" Type="http://schemas.openxmlformats.org/officeDocument/2006/relationships/image" Target="../media/image109.jpeg"/><Relationship Id="rId4" Type="http://schemas.openxmlformats.org/officeDocument/2006/relationships/image" Target="../media/image103.png"/><Relationship Id="rId9" Type="http://schemas.openxmlformats.org/officeDocument/2006/relationships/image" Target="../media/image108.jpeg"/></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49.xml.rels><?xml version="1.0" encoding="UTF-8" standalone="yes"?>
<Relationships xmlns="http://schemas.openxmlformats.org/package/2006/relationships"><Relationship Id="rId3" Type="http://schemas.openxmlformats.org/officeDocument/2006/relationships/hyperlink" Target="https://docs.google.com/document/d/1bq32N9LfLpy4ogQ7UOonJxeK8di6-GyuSPCGBUecLoE/edit" TargetMode="External"/><Relationship Id="rId2" Type="http://schemas.openxmlformats.org/officeDocument/2006/relationships/hyperlink" Target="https://docs.google.com/forms/d/e/1FAIpQLSf_kha30hCRFJQifnUtfMfXTIraUoemY5l1qUAUQ8zmeTq8Gw/viewform" TargetMode="External"/><Relationship Id="rId1" Type="http://schemas.openxmlformats.org/officeDocument/2006/relationships/slideLayout" Target="../slideLayouts/slideLayout2.xml"/><Relationship Id="rId4" Type="http://schemas.openxmlformats.org/officeDocument/2006/relationships/hyperlink" Target="https://docs.google.com/document/d/1tLiXVKfddl_lBFB0id7Wr_jb-19wDip664vMxTusj34/edit#heading=h.j97j13rw5tl"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2.png"/><Relationship Id="rId21" Type="http://schemas.openxmlformats.org/officeDocument/2006/relationships/image" Target="../media/image8.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1.png"/><Relationship Id="rId2" Type="http://schemas.openxmlformats.org/officeDocument/2006/relationships/notesSlide" Target="../notesSlides/notesSlide5.xml"/><Relationship Id="rId16" Type="http://schemas.microsoft.com/office/2007/relationships/hdphoto" Target="../media/hdphoto9.wdp"/><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4.png"/><Relationship Id="rId15" Type="http://schemas.microsoft.com/office/2007/relationships/hdphoto" Target="../media/hdphoto8.wdp"/><Relationship Id="rId23" Type="http://schemas.openxmlformats.org/officeDocument/2006/relationships/image" Target="../media/image10.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3.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121.png"/><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2.jpeg"/></Relationships>
</file>

<file path=ppt/slides/_rels/slide52.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26.jpg"/><Relationship Id="rId3" Type="http://schemas.openxmlformats.org/officeDocument/2006/relationships/image" Target="../media/image65.png"/><Relationship Id="rId7" Type="http://schemas.openxmlformats.org/officeDocument/2006/relationships/image" Target="../media/image68.jpeg"/><Relationship Id="rId12" Type="http://schemas.openxmlformats.org/officeDocument/2006/relationships/image" Target="../media/image12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7.jpeg"/><Relationship Id="rId11" Type="http://schemas.openxmlformats.org/officeDocument/2006/relationships/image" Target="../media/image124.png"/><Relationship Id="rId5" Type="http://schemas.openxmlformats.org/officeDocument/2006/relationships/image" Target="../media/image66.jpeg"/><Relationship Id="rId10" Type="http://schemas.openxmlformats.org/officeDocument/2006/relationships/image" Target="../media/image123.png"/><Relationship Id="rId4" Type="http://schemas.openxmlformats.org/officeDocument/2006/relationships/image" Target="../media/image59.jpeg"/><Relationship Id="rId9"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56.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9.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42831"/>
            <a:ext cx="2856665" cy="849863"/>
            <a:chOff x="2359571" y="4342831"/>
            <a:chExt cx="2856665" cy="849863"/>
          </a:xfrm>
        </p:grpSpPr>
        <p:sp>
          <p:nvSpPr>
            <p:cNvPr id="58" name="Left Arrow 57">
              <a:extLst>
                <a:ext uri="{FF2B5EF4-FFF2-40B4-BE49-F238E27FC236}">
                  <a16:creationId xmlns:a16="http://schemas.microsoft.com/office/drawing/2014/main" id="{64FF5EF1-BA80-7B62-82DB-15AA23616030}"/>
                </a:ext>
              </a:extLst>
            </p:cNvPr>
            <p:cNvSpPr/>
            <p:nvPr/>
          </p:nvSpPr>
          <p:spPr>
            <a:xfrm>
              <a:off x="4530436" y="4342831"/>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dissolve">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6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dissolve">
                                      <p:cBhvr>
                                        <p:cTn id="6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E75C-B342-E58A-186B-DE2918D51F2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60EF3C82-E9A9-6485-0C27-2D36A94635EB}"/>
              </a:ext>
            </a:extLst>
          </p:cNvPr>
          <p:cNvSpPr>
            <a:spLocks noGrp="1"/>
          </p:cNvSpPr>
          <p:nvPr>
            <p:ph idx="1"/>
          </p:nvPr>
        </p:nvSpPr>
        <p:spPr/>
        <p:txBody>
          <a:bodyPr>
            <a:normAutofit lnSpcReduction="10000"/>
          </a:bodyPr>
          <a:lstStyle/>
          <a:p>
            <a:r>
              <a:rPr lang="en-GB" dirty="0"/>
              <a:t>The lesson focuses on keeping track of the different versions of your code and configuration.</a:t>
            </a:r>
          </a:p>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3525760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dissolve">
                                      <p:cBhvr>
                                        <p:cTn id="90" dur="500"/>
                                        <p:tgtEl>
                                          <p:spTgt spid="24"/>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dissolve">
                                      <p:cBhvr>
                                        <p:cTn id="93" dur="500"/>
                                        <p:tgtEl>
                                          <p:spTgt spid="26"/>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26"/>
                                        </p:tgtEl>
                                        <p:attrNameLst>
                                          <p:attrName>style.visibility</p:attrName>
                                        </p:attrNameLst>
                                      </p:cBhvr>
                                      <p:to>
                                        <p:strVal val="hidden"/>
                                      </p:to>
                                    </p:set>
                                  </p:childTnLst>
                                </p:cTn>
                              </p:par>
                              <p:par>
                                <p:cTn id="98" presetID="9"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dissolve">
                                      <p:cBhvr>
                                        <p:cTn id="100" dur="500"/>
                                        <p:tgtEl>
                                          <p:spTgt spid="27"/>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7"/>
                                        </p:tgtEl>
                                        <p:attrNameLst>
                                          <p:attrName>style.visibility</p:attrName>
                                        </p:attrNameLst>
                                      </p:cBhvr>
                                      <p:to>
                                        <p:strVal val="hidden"/>
                                      </p:to>
                                    </p:set>
                                  </p:childTnLst>
                                </p:cTn>
                              </p:par>
                              <p:par>
                                <p:cTn id="105" presetID="9"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dissolve">
                                      <p:cBhvr>
                                        <p:cTn id="107" dur="500"/>
                                        <p:tgtEl>
                                          <p:spTgt spid="28"/>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2"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6"/>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9"/>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5A5D-EDC5-FE56-5A26-FE54978FA267}"/>
              </a:ext>
            </a:extLst>
          </p:cNvPr>
          <p:cNvSpPr>
            <a:spLocks noGrp="1"/>
          </p:cNvSpPr>
          <p:nvPr>
            <p:ph type="title"/>
          </p:nvPr>
        </p:nvSpPr>
        <p:spPr>
          <a:xfrm>
            <a:off x="704890" y="206915"/>
            <a:ext cx="10515600" cy="629957"/>
          </a:xfrm>
        </p:spPr>
        <p:txBody>
          <a:bodyPr>
            <a:normAutofit fontScale="90000"/>
          </a:bodyPr>
          <a:lstStyle/>
          <a:p>
            <a:r>
              <a:rPr lang="en-US" dirty="0"/>
              <a:t>Announcements</a:t>
            </a:r>
          </a:p>
        </p:txBody>
      </p:sp>
      <p:pic>
        <p:nvPicPr>
          <p:cNvPr id="3074" name="Picture 2">
            <a:extLst>
              <a:ext uri="{FF2B5EF4-FFF2-40B4-BE49-F238E27FC236}">
                <a16:creationId xmlns:a16="http://schemas.microsoft.com/office/drawing/2014/main" id="{1D587B31-B542-1D26-676C-BAB6C5ED7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8755" y="630500"/>
            <a:ext cx="4138949" cy="25590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e chart with different colored bars&#10;&#10;Description automatically generated">
            <a:extLst>
              <a:ext uri="{FF2B5EF4-FFF2-40B4-BE49-F238E27FC236}">
                <a16:creationId xmlns:a16="http://schemas.microsoft.com/office/drawing/2014/main" id="{174D5A70-AAE1-AC8C-1598-FE92318147AD}"/>
              </a:ext>
            </a:extLst>
          </p:cNvPr>
          <p:cNvPicPr>
            <a:picLocks noChangeAspect="1"/>
          </p:cNvPicPr>
          <p:nvPr/>
        </p:nvPicPr>
        <p:blipFill>
          <a:blip r:embed="rId3"/>
          <a:stretch>
            <a:fillRect/>
          </a:stretch>
        </p:blipFill>
        <p:spPr>
          <a:xfrm>
            <a:off x="532355" y="1563134"/>
            <a:ext cx="5391110" cy="2249394"/>
          </a:xfrm>
          <a:prstGeom prst="rect">
            <a:avLst/>
          </a:prstGeom>
        </p:spPr>
      </p:pic>
      <p:pic>
        <p:nvPicPr>
          <p:cNvPr id="7" name="Picture 6" descr="A pie chart with numbers and symbols&#10;&#10;Description automatically generated">
            <a:extLst>
              <a:ext uri="{FF2B5EF4-FFF2-40B4-BE49-F238E27FC236}">
                <a16:creationId xmlns:a16="http://schemas.microsoft.com/office/drawing/2014/main" id="{B37E49AC-6D86-275C-C3B3-6BD4331BA00F}"/>
              </a:ext>
            </a:extLst>
          </p:cNvPr>
          <p:cNvPicPr>
            <a:picLocks noChangeAspect="1"/>
          </p:cNvPicPr>
          <p:nvPr/>
        </p:nvPicPr>
        <p:blipFill>
          <a:blip r:embed="rId4"/>
          <a:stretch>
            <a:fillRect/>
          </a:stretch>
        </p:blipFill>
        <p:spPr>
          <a:xfrm>
            <a:off x="532355" y="4384901"/>
            <a:ext cx="5566297" cy="2249394"/>
          </a:xfrm>
          <a:prstGeom prst="rect">
            <a:avLst/>
          </a:prstGeom>
        </p:spPr>
      </p:pic>
      <p:sp>
        <p:nvSpPr>
          <p:cNvPr id="8" name="TextBox 7">
            <a:extLst>
              <a:ext uri="{FF2B5EF4-FFF2-40B4-BE49-F238E27FC236}">
                <a16:creationId xmlns:a16="http://schemas.microsoft.com/office/drawing/2014/main" id="{76EF33B6-C5EC-1DCE-DCB3-6D89E55BA276}"/>
              </a:ext>
            </a:extLst>
          </p:cNvPr>
          <p:cNvSpPr txBox="1"/>
          <p:nvPr/>
        </p:nvSpPr>
        <p:spPr>
          <a:xfrm>
            <a:off x="1689495" y="1409245"/>
            <a:ext cx="3513752" cy="307777"/>
          </a:xfrm>
          <a:prstGeom prst="rect">
            <a:avLst/>
          </a:prstGeom>
          <a:noFill/>
        </p:spPr>
        <p:txBody>
          <a:bodyPr wrap="square" rtlCol="0">
            <a:spAutoFit/>
          </a:bodyPr>
          <a:lstStyle/>
          <a:p>
            <a:r>
              <a:rPr lang="en-US" sz="1400" dirty="0"/>
              <a:t>Software development industry experience</a:t>
            </a:r>
          </a:p>
        </p:txBody>
      </p:sp>
      <p:sp>
        <p:nvSpPr>
          <p:cNvPr id="9" name="TextBox 8">
            <a:extLst>
              <a:ext uri="{FF2B5EF4-FFF2-40B4-BE49-F238E27FC236}">
                <a16:creationId xmlns:a16="http://schemas.microsoft.com/office/drawing/2014/main" id="{BC49B9EA-D12F-3819-D3B6-0AF4405BCC08}"/>
              </a:ext>
            </a:extLst>
          </p:cNvPr>
          <p:cNvSpPr txBox="1"/>
          <p:nvPr/>
        </p:nvSpPr>
        <p:spPr>
          <a:xfrm>
            <a:off x="1438352" y="3944826"/>
            <a:ext cx="3513752" cy="307777"/>
          </a:xfrm>
          <a:prstGeom prst="rect">
            <a:avLst/>
          </a:prstGeom>
          <a:noFill/>
        </p:spPr>
        <p:txBody>
          <a:bodyPr wrap="square" rtlCol="0">
            <a:spAutoFit/>
          </a:bodyPr>
          <a:lstStyle/>
          <a:p>
            <a:r>
              <a:rPr lang="en-US" sz="1400" dirty="0"/>
              <a:t>Software development team size</a:t>
            </a:r>
          </a:p>
        </p:txBody>
      </p:sp>
      <p:pic>
        <p:nvPicPr>
          <p:cNvPr id="3076" name="Picture 4">
            <a:extLst>
              <a:ext uri="{FF2B5EF4-FFF2-40B4-BE49-F238E27FC236}">
                <a16:creationId xmlns:a16="http://schemas.microsoft.com/office/drawing/2014/main" id="{AA064509-FA53-212A-2C3F-98DB463177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1541" y="3617912"/>
            <a:ext cx="4138949" cy="256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07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dissolv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dissolve">
                                      <p:cBhvr>
                                        <p:cTn id="12"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5A5D-EDC5-FE56-5A26-FE54978FA267}"/>
              </a:ext>
            </a:extLst>
          </p:cNvPr>
          <p:cNvSpPr>
            <a:spLocks noGrp="1"/>
          </p:cNvSpPr>
          <p:nvPr>
            <p:ph type="title"/>
          </p:nvPr>
        </p:nvSpPr>
        <p:spPr>
          <a:xfrm>
            <a:off x="704890" y="206915"/>
            <a:ext cx="10515600" cy="629957"/>
          </a:xfrm>
        </p:spPr>
        <p:txBody>
          <a:bodyPr>
            <a:normAutofit fontScale="90000"/>
          </a:bodyPr>
          <a:lstStyle/>
          <a:p>
            <a:r>
              <a:rPr lang="en-US" dirty="0"/>
              <a:t>Announcements</a:t>
            </a:r>
          </a:p>
        </p:txBody>
      </p:sp>
      <p:sp>
        <p:nvSpPr>
          <p:cNvPr id="4" name="TextBox 3">
            <a:extLst>
              <a:ext uri="{FF2B5EF4-FFF2-40B4-BE49-F238E27FC236}">
                <a16:creationId xmlns:a16="http://schemas.microsoft.com/office/drawing/2014/main" id="{99036A13-BC0F-D88E-C398-FCB4C3FD17B7}"/>
              </a:ext>
            </a:extLst>
          </p:cNvPr>
          <p:cNvSpPr txBox="1"/>
          <p:nvPr/>
        </p:nvSpPr>
        <p:spPr>
          <a:xfrm>
            <a:off x="704889" y="1428980"/>
            <a:ext cx="10867517" cy="2677656"/>
          </a:xfrm>
          <a:prstGeom prst="rect">
            <a:avLst/>
          </a:prstGeom>
          <a:noFill/>
        </p:spPr>
        <p:txBody>
          <a:bodyPr wrap="square">
            <a:spAutoFit/>
          </a:bodyPr>
          <a:lstStyle/>
          <a:p>
            <a:r>
              <a:rPr lang="en-US" sz="2800" dirty="0"/>
              <a:t>Jorge Fonseca – Project mentor</a:t>
            </a:r>
          </a:p>
          <a:p>
            <a:pPr algn="l"/>
            <a:r>
              <a:rPr lang="en-US" sz="2800" b="1" dirty="0"/>
              <a:t>Rough project idea </a:t>
            </a:r>
            <a:r>
              <a:rPr lang="en-US" sz="2800" dirty="0"/>
              <a:t>– </a:t>
            </a:r>
            <a:r>
              <a:rPr lang="en-GB" sz="2800" b="0" i="0" dirty="0">
                <a:solidFill>
                  <a:srgbClr val="222222"/>
                </a:solidFill>
                <a:effectLst/>
                <a:latin typeface="Arial" panose="020B0604020202020204" pitchFamily="34" charset="0"/>
              </a:rPr>
              <a:t>Camera-based geo detection of people: Using camera footage to track individuals through different cameras by using a 3d model of the space.</a:t>
            </a:r>
          </a:p>
          <a:p>
            <a:pPr algn="l"/>
            <a:endParaRPr lang="en-US" sz="2800" dirty="0"/>
          </a:p>
          <a:p>
            <a:pPr lvl="2"/>
            <a:r>
              <a:rPr lang="en-US" sz="2800" dirty="0"/>
              <a:t>– Identifying an active shooter location in real-time</a:t>
            </a:r>
          </a:p>
        </p:txBody>
      </p:sp>
    </p:spTree>
    <p:extLst>
      <p:ext uri="{BB962C8B-B14F-4D97-AF65-F5344CB8AC3E}">
        <p14:creationId xmlns:p14="http://schemas.microsoft.com/office/powerpoint/2010/main" val="359449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983673"/>
            <a:ext cx="10515600" cy="4351338"/>
          </a:xfrm>
        </p:spPr>
        <p:txBody>
          <a:bodyPr/>
          <a:lstStyle/>
          <a:p>
            <a:r>
              <a:rPr lang="en-BE" dirty="0"/>
              <a:t>Survey – 63/81 </a:t>
            </a:r>
          </a:p>
          <a:p>
            <a:r>
              <a:rPr lang="en-BE" dirty="0"/>
              <a:t>Senior Design Competion – Molly Marks visit (09/06)</a:t>
            </a:r>
          </a:p>
        </p:txBody>
      </p:sp>
      <p:pic>
        <p:nvPicPr>
          <p:cNvPr id="5" name="Picture 4" descr="A poster of a group of people&#10;&#10;Description automatically generated">
            <a:extLst>
              <a:ext uri="{FF2B5EF4-FFF2-40B4-BE49-F238E27FC236}">
                <a16:creationId xmlns:a16="http://schemas.microsoft.com/office/drawing/2014/main" id="{F5F7FF04-7889-7A26-AB79-43A3C40AFF8B}"/>
              </a:ext>
            </a:extLst>
          </p:cNvPr>
          <p:cNvPicPr>
            <a:picLocks noChangeAspect="1"/>
          </p:cNvPicPr>
          <p:nvPr/>
        </p:nvPicPr>
        <p:blipFill>
          <a:blip r:embed="rId3"/>
          <a:stretch>
            <a:fillRect/>
          </a:stretch>
        </p:blipFill>
        <p:spPr>
          <a:xfrm>
            <a:off x="2987700" y="1967346"/>
            <a:ext cx="4357481" cy="4727568"/>
          </a:xfrm>
          <a:prstGeom prst="rect">
            <a:avLst/>
          </a:prstGeom>
        </p:spPr>
      </p:pic>
    </p:spTree>
    <p:extLst>
      <p:ext uri="{BB962C8B-B14F-4D97-AF65-F5344CB8AC3E}">
        <p14:creationId xmlns:p14="http://schemas.microsoft.com/office/powerpoint/2010/main" val="2285918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724031" y="3949019"/>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Senior Design Competion</a:t>
            </a:r>
          </a:p>
        </p:txBody>
      </p:sp>
      <p:sp>
        <p:nvSpPr>
          <p:cNvPr id="4" name="TextBox 3">
            <a:extLst>
              <a:ext uri="{FF2B5EF4-FFF2-40B4-BE49-F238E27FC236}">
                <a16:creationId xmlns:a16="http://schemas.microsoft.com/office/drawing/2014/main" id="{2E4A7CCF-6E4E-BCEB-4EF8-3D9FE8134B11}"/>
              </a:ext>
            </a:extLst>
          </p:cNvPr>
          <p:cNvSpPr txBox="1"/>
          <p:nvPr/>
        </p:nvSpPr>
        <p:spPr>
          <a:xfrm>
            <a:off x="561052" y="1166842"/>
            <a:ext cx="11069895" cy="5293757"/>
          </a:xfrm>
          <a:prstGeom prst="rect">
            <a:avLst/>
          </a:prstGeom>
          <a:noFill/>
        </p:spPr>
        <p:txBody>
          <a:bodyPr wrap="square" rtlCol="0">
            <a:spAutoFit/>
          </a:bodyPr>
          <a:lstStyle/>
          <a:p>
            <a:pPr marL="285750" indent="-285750">
              <a:buFont typeface="Arial" panose="020B0604020202020204" pitchFamily="34" charset="0"/>
              <a:buChar char="•"/>
            </a:pPr>
            <a:r>
              <a:rPr lang="en-GB" sz="2600" b="1" i="0" dirty="0">
                <a:solidFill>
                  <a:srgbClr val="1F1F1F"/>
                </a:solidFill>
                <a:effectLst/>
                <a:latin typeface="Google Sans"/>
              </a:rPr>
              <a:t>Quality and Completeness </a:t>
            </a:r>
            <a:r>
              <a:rPr lang="en-GB" sz="2600" b="0" i="0" dirty="0">
                <a:solidFill>
                  <a:srgbClr val="1F1F1F"/>
                </a:solidFill>
                <a:effectLst/>
                <a:latin typeface="Google Sans"/>
              </a:rPr>
              <a:t>- The Quality and Completeness of the Prototype OR Report </a:t>
            </a:r>
          </a:p>
          <a:p>
            <a:pPr marL="285750" indent="-285750">
              <a:buFont typeface="Arial" panose="020B0604020202020204" pitchFamily="34" charset="0"/>
              <a:buChar char="•"/>
            </a:pPr>
            <a:r>
              <a:rPr lang="en-GB" sz="2600" b="1" i="0" dirty="0">
                <a:solidFill>
                  <a:srgbClr val="1F1F1F"/>
                </a:solidFill>
                <a:effectLst/>
                <a:latin typeface="Google Sans"/>
              </a:rPr>
              <a:t>Poster Presentation</a:t>
            </a:r>
            <a:r>
              <a:rPr lang="en-US" sz="2600" b="1" i="0" dirty="0">
                <a:solidFill>
                  <a:srgbClr val="1F1F1F"/>
                </a:solidFill>
                <a:effectLst/>
                <a:latin typeface="Google Sans"/>
              </a:rPr>
              <a:t> </a:t>
            </a:r>
            <a:r>
              <a:rPr lang="en-US" sz="2600" b="0" i="0" dirty="0">
                <a:solidFill>
                  <a:srgbClr val="1F1F1F"/>
                </a:solidFill>
                <a:effectLst/>
                <a:latin typeface="Google Sans"/>
              </a:rPr>
              <a:t>- </a:t>
            </a:r>
            <a:r>
              <a:rPr lang="en-GB" sz="2600" b="0" i="0" dirty="0">
                <a:solidFill>
                  <a:srgbClr val="1F1F1F"/>
                </a:solidFill>
                <a:effectLst/>
                <a:latin typeface="Google Sans"/>
              </a:rPr>
              <a:t>How well is the poster laid out, easy to follow, did the team explain the poster, etc. </a:t>
            </a:r>
            <a:endParaRPr lang="en-US" sz="2600" dirty="0"/>
          </a:p>
          <a:p>
            <a:pPr marL="285750" indent="-285750">
              <a:buFont typeface="Arial" panose="020B0604020202020204" pitchFamily="34" charset="0"/>
              <a:buChar char="•"/>
            </a:pPr>
            <a:r>
              <a:rPr lang="en-GB" sz="2600" b="1" i="0" dirty="0">
                <a:solidFill>
                  <a:srgbClr val="1F1F1F"/>
                </a:solidFill>
                <a:effectLst/>
                <a:latin typeface="Google Sans"/>
              </a:rPr>
              <a:t>Technical</a:t>
            </a:r>
            <a:r>
              <a:rPr lang="en-GB" sz="2600" b="0" i="0" dirty="0">
                <a:solidFill>
                  <a:srgbClr val="1F1F1F"/>
                </a:solidFill>
                <a:effectLst/>
                <a:latin typeface="Google Sans"/>
              </a:rPr>
              <a:t> - Detail of the Project/Constraint/Alternative Design Analysis, testing and quality of test data</a:t>
            </a:r>
          </a:p>
          <a:p>
            <a:pPr marL="285750" indent="-285750">
              <a:buFont typeface="Arial" panose="020B0604020202020204" pitchFamily="34" charset="0"/>
              <a:buChar char="•"/>
            </a:pPr>
            <a:r>
              <a:rPr lang="en-US" sz="2600" b="1" dirty="0"/>
              <a:t>Commercialization</a:t>
            </a:r>
            <a:r>
              <a:rPr lang="en-US" sz="2600" dirty="0"/>
              <a:t> - </a:t>
            </a:r>
            <a:r>
              <a:rPr lang="en-GB" sz="2600" b="0" i="0" dirty="0">
                <a:solidFill>
                  <a:srgbClr val="1F1F1F"/>
                </a:solidFill>
                <a:effectLst/>
                <a:latin typeface="Google Sans"/>
              </a:rPr>
              <a:t>Possibility to commercialize or implement project, potential for scalability or other applications/spin-offs, economic analysis.</a:t>
            </a:r>
          </a:p>
          <a:p>
            <a:pPr marL="285750" indent="-285750">
              <a:buFont typeface="Arial" panose="020B0604020202020204" pitchFamily="34" charset="0"/>
              <a:buChar char="•"/>
            </a:pPr>
            <a:r>
              <a:rPr lang="en-US" sz="2600" b="1" dirty="0"/>
              <a:t>Innovation</a:t>
            </a:r>
            <a:r>
              <a:rPr lang="en-US" sz="2600" dirty="0"/>
              <a:t> - </a:t>
            </a:r>
            <a:r>
              <a:rPr lang="en-GB" sz="2600" b="0" i="0" dirty="0">
                <a:solidFill>
                  <a:srgbClr val="1F1F1F"/>
                </a:solidFill>
                <a:effectLst/>
                <a:latin typeface="Google Sans"/>
              </a:rPr>
              <a:t>How innovative is the project/idea? Is this a new concept?</a:t>
            </a:r>
            <a:endParaRPr lang="en-US" sz="2600" dirty="0"/>
          </a:p>
          <a:p>
            <a:pPr marL="285750" indent="-285750">
              <a:buFont typeface="Arial" panose="020B0604020202020204" pitchFamily="34" charset="0"/>
              <a:buChar char="•"/>
            </a:pPr>
            <a:r>
              <a:rPr lang="en-US" sz="2600" b="1" dirty="0"/>
              <a:t>Sustainability</a:t>
            </a:r>
            <a:r>
              <a:rPr lang="en-US" sz="2600" dirty="0"/>
              <a:t> - </a:t>
            </a:r>
            <a:r>
              <a:rPr lang="en-GB" sz="2600" b="0" i="0" dirty="0">
                <a:solidFill>
                  <a:srgbClr val="1F1F1F"/>
                </a:solidFill>
                <a:effectLst/>
                <a:latin typeface="Google Sans"/>
              </a:rPr>
              <a:t>How well does the design meet human needs, have positive benefits or else minimal or no harmful effects to the environment, economy and society? </a:t>
            </a:r>
            <a:endParaRPr lang="en-US" sz="2600" dirty="0"/>
          </a:p>
          <a:p>
            <a:pPr marL="285750" indent="-285750">
              <a:buFont typeface="Arial" panose="020B0604020202020204" pitchFamily="34" charset="0"/>
              <a:buChar char="•"/>
            </a:pPr>
            <a:r>
              <a:rPr lang="en-US" sz="2600" b="1" dirty="0"/>
              <a:t>Oral presentation </a:t>
            </a:r>
            <a:r>
              <a:rPr lang="en-US" sz="2600" dirty="0"/>
              <a:t>- </a:t>
            </a:r>
            <a:r>
              <a:rPr lang="en-GB" sz="2600" b="0" i="0" dirty="0">
                <a:solidFill>
                  <a:srgbClr val="1F1F1F"/>
                </a:solidFill>
                <a:effectLst/>
                <a:latin typeface="Google Sans"/>
              </a:rPr>
              <a:t>How well organized was the team in their presentation?</a:t>
            </a:r>
            <a:endParaRPr lang="en-US" sz="2600" dirty="0"/>
          </a:p>
        </p:txBody>
      </p:sp>
    </p:spTree>
    <p:extLst>
      <p:ext uri="{BB962C8B-B14F-4D97-AF65-F5344CB8AC3E}">
        <p14:creationId xmlns:p14="http://schemas.microsoft.com/office/powerpoint/2010/main" val="1906233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dissolv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1791811" y="5042866"/>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291445" y="4562904"/>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4137391">
            <a:off x="4016282" y="3661217"/>
            <a:ext cx="495501" cy="1976907"/>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7417905">
            <a:off x="7787901" y="3583908"/>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15911"/>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Tree>
    <p:extLst>
      <p:ext uri="{BB962C8B-B14F-4D97-AF65-F5344CB8AC3E}">
        <p14:creationId xmlns:p14="http://schemas.microsoft.com/office/powerpoint/2010/main" val="396315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b="1"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r>
              <a:rPr lang="en-US" dirty="0"/>
              <a:t>Fill in the Senior Design Competition </a:t>
            </a:r>
            <a:r>
              <a:rPr lang="en-US" dirty="0">
                <a:hlinkClick r:id="rId2"/>
              </a:rPr>
              <a:t>data sheet</a:t>
            </a:r>
            <a:endParaRPr lang="en-US" dirty="0"/>
          </a:p>
          <a:p>
            <a:r>
              <a:rPr lang="en-US" dirty="0"/>
              <a:t>Please start on Lab 2 ASAP</a:t>
            </a:r>
          </a:p>
          <a:p>
            <a:r>
              <a:rPr lang="en-US" dirty="0"/>
              <a:t>Weekly group meetings: </a:t>
            </a:r>
            <a:r>
              <a:rPr lang="en-US" dirty="0">
                <a:hlinkClick r:id="rId3"/>
              </a:rPr>
              <a:t>Template for the minutes</a:t>
            </a:r>
            <a:endParaRPr lang="en-US" dirty="0"/>
          </a:p>
          <a:p>
            <a:r>
              <a:rPr lang="en-US" dirty="0"/>
              <a:t>Start working on your </a:t>
            </a:r>
            <a:r>
              <a:rPr lang="en-US" dirty="0">
                <a:hlinkClick r:id="rId4"/>
              </a:rPr>
              <a:t>Precondition report </a:t>
            </a:r>
            <a:r>
              <a:rPr lang="en-US" dirty="0"/>
              <a:t>ASAP</a:t>
            </a:r>
          </a:p>
        </p:txBody>
      </p:sp>
    </p:spTree>
    <p:extLst>
      <p:ext uri="{BB962C8B-B14F-4D97-AF65-F5344CB8AC3E}">
        <p14:creationId xmlns:p14="http://schemas.microsoft.com/office/powerpoint/2010/main" val="802395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938992"/>
            <a:chOff x="7334317" y="4657568"/>
            <a:chExt cx="3664964" cy="1938992"/>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938992"/>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a:p>
              <a:pPr marL="342900" indent="-342900">
                <a:buFont typeface="Arial" panose="020B0604020202020204" pitchFamily="34" charset="0"/>
                <a:buChar char="•"/>
              </a:pPr>
              <a:r>
                <a:rPr lang="en-BE" sz="2000" dirty="0"/>
                <a:t>Design Docs</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grpSp>
        <p:nvGrpSpPr>
          <p:cNvPr id="49" name="Group 48">
            <a:extLst>
              <a:ext uri="{FF2B5EF4-FFF2-40B4-BE49-F238E27FC236}">
                <a16:creationId xmlns:a16="http://schemas.microsoft.com/office/drawing/2014/main" id="{E998050F-CC49-75F4-365C-93605E471804}"/>
              </a:ext>
            </a:extLst>
          </p:cNvPr>
          <p:cNvGrpSpPr/>
          <p:nvPr/>
        </p:nvGrpSpPr>
        <p:grpSpPr>
          <a:xfrm>
            <a:off x="2046892" y="4989256"/>
            <a:ext cx="2671762" cy="1607304"/>
            <a:chOff x="2046892" y="4989256"/>
            <a:chExt cx="2671762" cy="1607304"/>
          </a:xfrm>
        </p:grpSpPr>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6448D92-7FDE-9F9F-3B13-F0422A0CABDD}"/>
                </a:ext>
              </a:extLst>
            </p:cNvPr>
            <p:cNvSpPr txBox="1"/>
            <p:nvPr/>
          </p:nvSpPr>
          <p:spPr>
            <a:xfrm>
              <a:off x="2510527" y="6134895"/>
              <a:ext cx="1744492" cy="461665"/>
            </a:xfrm>
            <a:prstGeom prst="rect">
              <a:avLst/>
            </a:prstGeom>
            <a:noFill/>
          </p:spPr>
          <p:txBody>
            <a:bodyPr wrap="square" rtlCol="0">
              <a:spAutoFit/>
            </a:bodyPr>
            <a:lstStyle/>
            <a:p>
              <a:r>
                <a:rPr lang="en-BE" sz="2400" dirty="0"/>
                <a:t>In this class</a:t>
              </a:r>
            </a:p>
          </p:txBody>
        </p:sp>
      </p:grpSp>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dissolve">
                                      <p:cBhvr>
                                        <p:cTn id="8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BE" dirty="0"/>
              <a:t>Diffing</a:t>
            </a:r>
          </a:p>
        </p:txBody>
      </p:sp>
      <p:grpSp>
        <p:nvGrpSpPr>
          <p:cNvPr id="49" name="Group 48">
            <a:extLst>
              <a:ext uri="{FF2B5EF4-FFF2-40B4-BE49-F238E27FC236}">
                <a16:creationId xmlns:a16="http://schemas.microsoft.com/office/drawing/2014/main" id="{3B6C0BEE-B19E-46EA-AAF4-81A71A040287}"/>
              </a:ext>
            </a:extLst>
          </p:cNvPr>
          <p:cNvGrpSpPr/>
          <p:nvPr/>
        </p:nvGrpSpPr>
        <p:grpSpPr>
          <a:xfrm>
            <a:off x="647786" y="3443417"/>
            <a:ext cx="1613914" cy="1658470"/>
            <a:chOff x="7150893" y="1212008"/>
            <a:chExt cx="2064544" cy="1764648"/>
          </a:xfrm>
        </p:grpSpPr>
        <p:sp>
          <p:nvSpPr>
            <p:cNvPr id="9" name="TextBox 8">
              <a:extLst>
                <a:ext uri="{FF2B5EF4-FFF2-40B4-BE49-F238E27FC236}">
                  <a16:creationId xmlns:a16="http://schemas.microsoft.com/office/drawing/2014/main" id="{B204294F-EFE2-97E3-C4B1-5BAA386A73BF}"/>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1" name="TextBox 10">
              <a:extLst>
                <a:ext uri="{FF2B5EF4-FFF2-40B4-BE49-F238E27FC236}">
                  <a16:creationId xmlns:a16="http://schemas.microsoft.com/office/drawing/2014/main" id="{5A0C5F56-C850-4329-CA39-86C8B63F6DE7}"/>
                </a:ext>
              </a:extLst>
            </p:cNvPr>
            <p:cNvSpPr txBox="1"/>
            <p:nvPr/>
          </p:nvSpPr>
          <p:spPr>
            <a:xfrm>
              <a:off x="7178759" y="1212008"/>
              <a:ext cx="1782366" cy="360229"/>
            </a:xfrm>
            <a:prstGeom prst="rect">
              <a:avLst/>
            </a:prstGeom>
            <a:noFill/>
          </p:spPr>
          <p:txBody>
            <a:bodyPr wrap="square" rtlCol="0">
              <a:spAutoFit/>
            </a:bodyPr>
            <a:lstStyle/>
            <a:p>
              <a:r>
                <a:rPr lang="en-GB" sz="1600" b="1" dirty="0"/>
                <a:t>m</a:t>
              </a:r>
              <a:r>
                <a:rPr lang="en-BE" sz="1600" b="1" dirty="0"/>
                <a:t>enu1-v1.txt</a:t>
              </a:r>
            </a:p>
          </p:txBody>
        </p:sp>
      </p:grpSp>
      <p:grpSp>
        <p:nvGrpSpPr>
          <p:cNvPr id="29" name="Group 28">
            <a:extLst>
              <a:ext uri="{FF2B5EF4-FFF2-40B4-BE49-F238E27FC236}">
                <a16:creationId xmlns:a16="http://schemas.microsoft.com/office/drawing/2014/main" id="{8A7637DF-9F23-4232-D4C1-EC3FDBDAF40B}"/>
              </a:ext>
            </a:extLst>
          </p:cNvPr>
          <p:cNvGrpSpPr/>
          <p:nvPr/>
        </p:nvGrpSpPr>
        <p:grpSpPr>
          <a:xfrm>
            <a:off x="718662" y="1357462"/>
            <a:ext cx="1472162" cy="1668644"/>
            <a:chOff x="3078956" y="1116229"/>
            <a:chExt cx="2346722" cy="2645903"/>
          </a:xfrm>
        </p:grpSpPr>
        <p:sp>
          <p:nvSpPr>
            <p:cNvPr id="13" name="TextBox 12">
              <a:extLst>
                <a:ext uri="{FF2B5EF4-FFF2-40B4-BE49-F238E27FC236}">
                  <a16:creationId xmlns:a16="http://schemas.microsoft.com/office/drawing/2014/main" id="{9143F148-0497-DF7D-3F65-DF9F090C21BA}"/>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BC31B517-03AF-5FBD-90F4-CC9B664761BA}"/>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grpSp>
        <p:nvGrpSpPr>
          <p:cNvPr id="1027" name="Group 1026">
            <a:extLst>
              <a:ext uri="{FF2B5EF4-FFF2-40B4-BE49-F238E27FC236}">
                <a16:creationId xmlns:a16="http://schemas.microsoft.com/office/drawing/2014/main" id="{4AD76905-36AF-EA44-B0B9-6DEE996F39BE}"/>
              </a:ext>
            </a:extLst>
          </p:cNvPr>
          <p:cNvGrpSpPr/>
          <p:nvPr/>
        </p:nvGrpSpPr>
        <p:grpSpPr>
          <a:xfrm>
            <a:off x="4332088" y="3287248"/>
            <a:ext cx="5929586" cy="2662850"/>
            <a:chOff x="3820738" y="1139479"/>
            <a:chExt cx="5929586" cy="2662850"/>
          </a:xfrm>
        </p:grpSpPr>
        <p:grpSp>
          <p:nvGrpSpPr>
            <p:cNvPr id="53" name="Group 52">
              <a:extLst>
                <a:ext uri="{FF2B5EF4-FFF2-40B4-BE49-F238E27FC236}">
                  <a16:creationId xmlns:a16="http://schemas.microsoft.com/office/drawing/2014/main" id="{1C34E351-E7C9-65E1-EAD8-C32A97A47C78}"/>
                </a:ext>
              </a:extLst>
            </p:cNvPr>
            <p:cNvGrpSpPr/>
            <p:nvPr/>
          </p:nvGrpSpPr>
          <p:grpSpPr>
            <a:xfrm>
              <a:off x="3820738" y="1139479"/>
              <a:ext cx="5929586" cy="2662850"/>
              <a:chOff x="3388297" y="1659459"/>
              <a:chExt cx="6059311" cy="3260241"/>
            </a:xfrm>
          </p:grpSpPr>
          <p:pic>
            <p:nvPicPr>
              <p:cNvPr id="51" name="Picture 50" descr="Text&#10;&#10;Description automatically generated">
                <a:extLst>
                  <a:ext uri="{FF2B5EF4-FFF2-40B4-BE49-F238E27FC236}">
                    <a16:creationId xmlns:a16="http://schemas.microsoft.com/office/drawing/2014/main" id="{135EFCDB-7F11-B87F-E6F5-1EAF3AC0A1D6}"/>
                  </a:ext>
                </a:extLst>
              </p:cNvPr>
              <p:cNvPicPr>
                <a:picLocks noChangeAspect="1"/>
              </p:cNvPicPr>
              <p:nvPr/>
            </p:nvPicPr>
            <p:blipFill>
              <a:blip r:embed="rId3"/>
              <a:stretch>
                <a:fillRect/>
              </a:stretch>
            </p:blipFill>
            <p:spPr>
              <a:xfrm>
                <a:off x="3388297" y="1662150"/>
                <a:ext cx="6059311" cy="3257550"/>
              </a:xfrm>
              <a:prstGeom prst="rect">
                <a:avLst/>
              </a:prstGeom>
            </p:spPr>
          </p:pic>
          <p:sp>
            <p:nvSpPr>
              <p:cNvPr id="52" name="Rounded Rectangle 51">
                <a:extLst>
                  <a:ext uri="{FF2B5EF4-FFF2-40B4-BE49-F238E27FC236}">
                    <a16:creationId xmlns:a16="http://schemas.microsoft.com/office/drawing/2014/main" id="{C088875C-4415-5E45-E9F2-42049F0DD3FE}"/>
                  </a:ext>
                </a:extLst>
              </p:cNvPr>
              <p:cNvSpPr/>
              <p:nvPr/>
            </p:nvSpPr>
            <p:spPr>
              <a:xfrm>
                <a:off x="3388297" y="1659459"/>
                <a:ext cx="3126803" cy="223801"/>
              </a:xfrm>
              <a:prstGeom prst="roundRect">
                <a:avLst/>
              </a:prstGeom>
              <a:solidFill>
                <a:srgbClr val="166623"/>
              </a:solidFill>
              <a:ln>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59" name="TextBox 58">
              <a:extLst>
                <a:ext uri="{FF2B5EF4-FFF2-40B4-BE49-F238E27FC236}">
                  <a16:creationId xmlns:a16="http://schemas.microsoft.com/office/drawing/2014/main" id="{DCABB1C5-1ED4-5E4A-420D-E0DEE5C59B1C}"/>
                </a:ext>
              </a:extLst>
            </p:cNvPr>
            <p:cNvSpPr txBox="1"/>
            <p:nvPr/>
          </p:nvSpPr>
          <p:spPr>
            <a:xfrm>
              <a:off x="6960393" y="2243947"/>
              <a:ext cx="1271588" cy="584775"/>
            </a:xfrm>
            <a:prstGeom prst="rect">
              <a:avLst/>
            </a:prstGeom>
            <a:noFill/>
            <a:ln w="28575">
              <a:solidFill>
                <a:schemeClr val="bg1"/>
              </a:solidFill>
            </a:ln>
          </p:spPr>
          <p:txBody>
            <a:bodyPr wrap="square" rtlCol="0">
              <a:spAutoFit/>
            </a:bodyPr>
            <a:lstStyle/>
            <a:p>
              <a:pPr algn="ctr"/>
              <a:r>
                <a:rPr lang="en-BE" sz="3200" dirty="0">
                  <a:solidFill>
                    <a:schemeClr val="bg1"/>
                  </a:solidFill>
                </a:rPr>
                <a:t>diffing</a:t>
              </a:r>
            </a:p>
          </p:txBody>
        </p:sp>
      </p:grpSp>
      <p:pic>
        <p:nvPicPr>
          <p:cNvPr id="4" name="Picture 3" descr="A screenshot of a computer&#10;&#10;Description automatically generated">
            <a:extLst>
              <a:ext uri="{FF2B5EF4-FFF2-40B4-BE49-F238E27FC236}">
                <a16:creationId xmlns:a16="http://schemas.microsoft.com/office/drawing/2014/main" id="{6245A439-0277-0CC2-D83F-6A2DEEBA6FB2}"/>
              </a:ext>
            </a:extLst>
          </p:cNvPr>
          <p:cNvPicPr>
            <a:picLocks noChangeAspect="1"/>
          </p:cNvPicPr>
          <p:nvPr/>
        </p:nvPicPr>
        <p:blipFill>
          <a:blip r:embed="rId4"/>
          <a:stretch>
            <a:fillRect/>
          </a:stretch>
        </p:blipFill>
        <p:spPr>
          <a:xfrm>
            <a:off x="4608458" y="629529"/>
            <a:ext cx="4089400" cy="1892300"/>
          </a:xfrm>
          <a:prstGeom prst="rect">
            <a:avLst/>
          </a:prstGeom>
        </p:spPr>
      </p:pic>
    </p:spTree>
    <p:extLst>
      <p:ext uri="{BB962C8B-B14F-4D97-AF65-F5344CB8AC3E}">
        <p14:creationId xmlns:p14="http://schemas.microsoft.com/office/powerpoint/2010/main" val="147197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ssolv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27"/>
                                        </p:tgtEl>
                                        <p:attrNameLst>
                                          <p:attrName>style.visibility</p:attrName>
                                        </p:attrNameLst>
                                      </p:cBhvr>
                                      <p:to>
                                        <p:strVal val="visible"/>
                                      </p:to>
                                    </p:set>
                                    <p:animEffect transition="in" filter="dissolve">
                                      <p:cBhvr>
                                        <p:cTn id="20"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179258" y="4438713"/>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BAC29C80-6582-F13D-8ED0-93EE130B0DE6}"/>
              </a:ext>
            </a:extLst>
          </p:cNvPr>
          <p:cNvPicPr>
            <a:picLocks noChangeAspect="1"/>
          </p:cNvPicPr>
          <p:nvPr/>
        </p:nvPicPr>
        <p:blipFill>
          <a:blip r:embed="rId2"/>
          <a:stretch>
            <a:fillRect/>
          </a:stretch>
        </p:blipFill>
        <p:spPr>
          <a:xfrm>
            <a:off x="490377" y="3206331"/>
            <a:ext cx="11211245" cy="1638157"/>
          </a:xfrm>
          <a:prstGeom prst="rect">
            <a:avLst/>
          </a:prstGeom>
        </p:spPr>
      </p:pic>
      <p:pic>
        <p:nvPicPr>
          <p:cNvPr id="7" name="Picture 6" descr="Table&#10;&#10;Description automatically generated">
            <a:extLst>
              <a:ext uri="{FF2B5EF4-FFF2-40B4-BE49-F238E27FC236}">
                <a16:creationId xmlns:a16="http://schemas.microsoft.com/office/drawing/2014/main" id="{AA09BA6A-0EE7-CECC-D882-05DBD32CDC02}"/>
              </a:ext>
            </a:extLst>
          </p:cNvPr>
          <p:cNvPicPr>
            <a:picLocks noChangeAspect="1"/>
          </p:cNvPicPr>
          <p:nvPr/>
        </p:nvPicPr>
        <p:blipFill>
          <a:blip r:embed="rId3"/>
          <a:stretch>
            <a:fillRect/>
          </a:stretch>
        </p:blipFill>
        <p:spPr>
          <a:xfrm>
            <a:off x="852080" y="809574"/>
            <a:ext cx="10213317" cy="2497300"/>
          </a:xfrm>
          <a:prstGeom prst="rect">
            <a:avLst/>
          </a:prstGeom>
        </p:spPr>
      </p:pic>
    </p:spTree>
    <p:extLst>
      <p:ext uri="{BB962C8B-B14F-4D97-AF65-F5344CB8AC3E}">
        <p14:creationId xmlns:p14="http://schemas.microsoft.com/office/powerpoint/2010/main" val="3486051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51221</TotalTime>
  <Words>7341</Words>
  <Application>Microsoft Macintosh PowerPoint</Application>
  <PresentationFormat>Widescreen</PresentationFormat>
  <Paragraphs>776</Paragraphs>
  <Slides>62</Slides>
  <Notes>55</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Arial</vt:lpstr>
      <vt:lpstr>Calibri</vt:lpstr>
      <vt:lpstr>Calibri Light</vt:lpstr>
      <vt:lpstr>Google Sans</vt:lpstr>
      <vt:lpstr>Menlo</vt:lpstr>
      <vt:lpstr>OpenSans</vt:lpstr>
      <vt:lpstr>Source Sans Pro</vt:lpstr>
      <vt:lpstr>Times New Roman</vt:lpstr>
      <vt:lpstr>Wingdings</vt:lpstr>
      <vt:lpstr>Office Theme</vt:lpstr>
      <vt:lpstr>Git and GitHub</vt:lpstr>
      <vt:lpstr>Git and GitHub</vt:lpstr>
      <vt:lpstr>Anouncements</vt:lpstr>
      <vt:lpstr>Senior Design Competion</vt:lpstr>
      <vt:lpstr>Git &amp; GitHub - version Control</vt:lpstr>
      <vt:lpstr>Diffing</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Announcements</vt:lpstr>
      <vt:lpstr>Announcements</vt:lpstr>
      <vt:lpstr>Intro to GitHub</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Announcements</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202</cp:revision>
  <dcterms:created xsi:type="dcterms:W3CDTF">2022-12-01T21:47:15Z</dcterms:created>
  <dcterms:modified xsi:type="dcterms:W3CDTF">2024-01-30T23:43:17Z</dcterms:modified>
</cp:coreProperties>
</file>